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65" r:id="rId3"/>
    <p:sldId id="257" r:id="rId4"/>
    <p:sldId id="259" r:id="rId5"/>
    <p:sldId id="258" r:id="rId6"/>
    <p:sldId id="262" r:id="rId7"/>
    <p:sldId id="260" r:id="rId8"/>
    <p:sldId id="261" r:id="rId9"/>
    <p:sldId id="275" r:id="rId10"/>
    <p:sldId id="268" r:id="rId11"/>
    <p:sldId id="269" r:id="rId12"/>
    <p:sldId id="263" r:id="rId13"/>
    <p:sldId id="266" r:id="rId14"/>
    <p:sldId id="264" r:id="rId15"/>
    <p:sldId id="267" r:id="rId16"/>
    <p:sldId id="270" r:id="rId17"/>
    <p:sldId id="271" r:id="rId18"/>
    <p:sldId id="276" r:id="rId19"/>
    <p:sldId id="277" r:id="rId20"/>
    <p:sldId id="278" r:id="rId21"/>
    <p:sldId id="279" r:id="rId22"/>
    <p:sldId id="273" r:id="rId23"/>
    <p:sldId id="280" r:id="rId24"/>
    <p:sldId id="272" r:id="rId25"/>
    <p:sldId id="27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HUL K" initials="RK" lastIdx="1" clrIdx="0">
    <p:extLst>
      <p:ext uri="{19B8F6BF-5375-455C-9EA6-DF929625EA0E}">
        <p15:presenceInfo xmlns:p15="http://schemas.microsoft.com/office/powerpoint/2012/main" userId="88d5552d3c8c53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505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8797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24230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21179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65963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29169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4722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81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4913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6558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886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7761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787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1690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9689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2940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3/29/2022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887491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25777-98C5-40C4-8635-C24E10B94B5C}"/>
              </a:ext>
            </a:extLst>
          </p:cNvPr>
          <p:cNvSpPr>
            <a:spLocks noGrp="1"/>
          </p:cNvSpPr>
          <p:nvPr>
            <p:ph type="title"/>
          </p:nvPr>
        </p:nvSpPr>
        <p:spPr>
          <a:xfrm>
            <a:off x="1537037" y="3299891"/>
            <a:ext cx="9603275" cy="2034934"/>
          </a:xfrm>
        </p:spPr>
        <p:txBody>
          <a:bodyPr>
            <a:noAutofit/>
          </a:bodyPr>
          <a:lstStyle/>
          <a:p>
            <a:pPr algn="ctr"/>
            <a:r>
              <a:rPr lang="en-IN" sz="7200" b="1" dirty="0"/>
              <a:t>Complaint </a:t>
            </a:r>
            <a:r>
              <a:rPr lang="en-IN" sz="7200" b="1" dirty="0" err="1" smtClean="0"/>
              <a:t>Redressal</a:t>
            </a:r>
            <a:r>
              <a:rPr lang="en-IN" sz="7200" b="1" dirty="0" smtClean="0"/>
              <a:t> </a:t>
            </a:r>
            <a:r>
              <a:rPr lang="en-IN" sz="7200" b="1" dirty="0"/>
              <a:t>S</a:t>
            </a:r>
            <a:r>
              <a:rPr lang="en-IN" sz="7200" b="1" dirty="0" smtClean="0"/>
              <a:t>ystem</a:t>
            </a:r>
            <a:endParaRPr lang="en-IN" sz="7200" b="1" dirty="0"/>
          </a:p>
        </p:txBody>
      </p:sp>
      <p:sp>
        <p:nvSpPr>
          <p:cNvPr id="3" name="Title 1">
            <a:extLst>
              <a:ext uri="{FF2B5EF4-FFF2-40B4-BE49-F238E27FC236}">
                <a16:creationId xmlns:a16="http://schemas.microsoft.com/office/drawing/2014/main" xmlns="" id="{30046ABB-EC92-41ED-8ECE-4581B604F069}"/>
              </a:ext>
            </a:extLst>
          </p:cNvPr>
          <p:cNvSpPr txBox="1">
            <a:spLocks/>
          </p:cNvSpPr>
          <p:nvPr/>
        </p:nvSpPr>
        <p:spPr>
          <a:xfrm>
            <a:off x="1321030" y="2659327"/>
            <a:ext cx="9605635" cy="105930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Domain : Telecom</a:t>
            </a:r>
            <a:endParaRPr lang="en-IN" sz="3200" dirty="0"/>
          </a:p>
        </p:txBody>
      </p:sp>
    </p:spTree>
    <p:extLst>
      <p:ext uri="{BB962C8B-B14F-4D97-AF65-F5344CB8AC3E}">
        <p14:creationId xmlns:p14="http://schemas.microsoft.com/office/powerpoint/2010/main" val="321363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CFF55C-4B6F-44ED-8634-FF56B7039AF3}"/>
              </a:ext>
            </a:extLst>
          </p:cNvPr>
          <p:cNvSpPr>
            <a:spLocks noGrp="1"/>
          </p:cNvSpPr>
          <p:nvPr>
            <p:ph type="title"/>
          </p:nvPr>
        </p:nvSpPr>
        <p:spPr>
          <a:xfrm>
            <a:off x="1635796" y="513015"/>
            <a:ext cx="8911687" cy="1280890"/>
          </a:xfrm>
        </p:spPr>
        <p:txBody>
          <a:bodyPr/>
          <a:lstStyle/>
          <a:p>
            <a:r>
              <a:rPr lang="en-IN" b="1" dirty="0" smtClean="0"/>
              <a:t>ER </a:t>
            </a:r>
            <a:r>
              <a:rPr lang="en-IN" b="1" dirty="0"/>
              <a:t>diagram</a:t>
            </a:r>
          </a:p>
        </p:txBody>
      </p:sp>
      <p:pic>
        <p:nvPicPr>
          <p:cNvPr id="5" name="Content Placeholder 4">
            <a:extLst>
              <a:ext uri="{FF2B5EF4-FFF2-40B4-BE49-F238E27FC236}">
                <a16:creationId xmlns:a16="http://schemas.microsoft.com/office/drawing/2014/main" xmlns="" id="{B054B6FE-FF46-4C16-B72F-3249E67E1B04}"/>
              </a:ext>
            </a:extLst>
          </p:cNvPr>
          <p:cNvPicPr>
            <a:picLocks noGrp="1" noChangeAspect="1"/>
          </p:cNvPicPr>
          <p:nvPr>
            <p:ph idx="1"/>
          </p:nvPr>
        </p:nvPicPr>
        <p:blipFill>
          <a:blip r:embed="rId2"/>
          <a:stretch>
            <a:fillRect/>
          </a:stretch>
        </p:blipFill>
        <p:spPr>
          <a:xfrm>
            <a:off x="1635796" y="1239141"/>
            <a:ext cx="9402297" cy="5221480"/>
          </a:xfrm>
        </p:spPr>
      </p:pic>
    </p:spTree>
    <p:extLst>
      <p:ext uri="{BB962C8B-B14F-4D97-AF65-F5344CB8AC3E}">
        <p14:creationId xmlns:p14="http://schemas.microsoft.com/office/powerpoint/2010/main" val="66994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B96F6-B626-4604-8E31-8BBCE8939CAB}"/>
              </a:ext>
            </a:extLst>
          </p:cNvPr>
          <p:cNvSpPr>
            <a:spLocks noGrp="1"/>
          </p:cNvSpPr>
          <p:nvPr>
            <p:ph type="title"/>
          </p:nvPr>
        </p:nvSpPr>
        <p:spPr>
          <a:xfrm>
            <a:off x="1646573" y="487377"/>
            <a:ext cx="8911687" cy="1280890"/>
          </a:xfrm>
        </p:spPr>
        <p:txBody>
          <a:bodyPr/>
          <a:lstStyle/>
          <a:p>
            <a:r>
              <a:rPr lang="en-IN" b="1" dirty="0"/>
              <a:t>Use case diagram</a:t>
            </a:r>
          </a:p>
        </p:txBody>
      </p:sp>
      <p:pic>
        <p:nvPicPr>
          <p:cNvPr id="7" name="Content Placeholder 6">
            <a:extLst>
              <a:ext uri="{FF2B5EF4-FFF2-40B4-BE49-F238E27FC236}">
                <a16:creationId xmlns:a16="http://schemas.microsoft.com/office/drawing/2014/main" xmlns="" id="{A26879F2-F55A-4626-A7B7-514D72027D68}"/>
              </a:ext>
            </a:extLst>
          </p:cNvPr>
          <p:cNvPicPr>
            <a:picLocks noGrp="1" noChangeAspect="1"/>
          </p:cNvPicPr>
          <p:nvPr>
            <p:ph idx="1"/>
          </p:nvPr>
        </p:nvPicPr>
        <p:blipFill>
          <a:blip r:embed="rId2"/>
          <a:stretch>
            <a:fillRect/>
          </a:stretch>
        </p:blipFill>
        <p:spPr bwMode="auto">
          <a:xfrm>
            <a:off x="1828800" y="1196412"/>
            <a:ext cx="8547234" cy="487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885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A77F7C-FAA8-460C-8325-795E1CA9B94E}"/>
              </a:ext>
            </a:extLst>
          </p:cNvPr>
          <p:cNvSpPr>
            <a:spLocks noGrp="1"/>
          </p:cNvSpPr>
          <p:nvPr>
            <p:ph type="title"/>
          </p:nvPr>
        </p:nvSpPr>
        <p:spPr>
          <a:xfrm>
            <a:off x="1772529" y="589927"/>
            <a:ext cx="8911687" cy="1280890"/>
          </a:xfrm>
        </p:spPr>
        <p:txBody>
          <a:bodyPr/>
          <a:lstStyle/>
          <a:p>
            <a:r>
              <a:rPr lang="en-IN" b="1" dirty="0"/>
              <a:t>Tasks Performed B</a:t>
            </a:r>
            <a:r>
              <a:rPr lang="en-IN" b="1" dirty="0" smtClean="0"/>
              <a:t>y </a:t>
            </a:r>
            <a:r>
              <a:rPr lang="en-IN" b="1" dirty="0"/>
              <a:t>A</a:t>
            </a:r>
            <a:r>
              <a:rPr lang="en-IN" b="1" dirty="0" smtClean="0"/>
              <a:t>dmin</a:t>
            </a:r>
            <a:endParaRPr lang="en-IN" b="1" dirty="0"/>
          </a:p>
        </p:txBody>
      </p:sp>
      <p:sp>
        <p:nvSpPr>
          <p:cNvPr id="3" name="Content Placeholder 2">
            <a:extLst>
              <a:ext uri="{FF2B5EF4-FFF2-40B4-BE49-F238E27FC236}">
                <a16:creationId xmlns:a16="http://schemas.microsoft.com/office/drawing/2014/main" xmlns="" id="{F861E4AC-0896-4F58-9DBB-D5A147A6702D}"/>
              </a:ext>
            </a:extLst>
          </p:cNvPr>
          <p:cNvSpPr>
            <a:spLocks noGrp="1"/>
          </p:cNvSpPr>
          <p:nvPr>
            <p:ph idx="1"/>
          </p:nvPr>
        </p:nvSpPr>
        <p:spPr>
          <a:xfrm>
            <a:off x="1768816" y="1526848"/>
            <a:ext cx="8915400" cy="3777622"/>
          </a:xfrm>
        </p:spPr>
        <p:txBody>
          <a:bodyPr>
            <a:normAutofit/>
          </a:bodyPr>
          <a:lstStyle/>
          <a:p>
            <a:pPr algn="l"/>
            <a:r>
              <a:rPr lang="en-US" sz="2000" b="0" i="0" dirty="0">
                <a:effectLst/>
                <a:latin typeface="Gotham Rounded SSm A"/>
              </a:rPr>
              <a:t>Admin user is the super user of the system. The admin user creates other categories of user like customer, manager, and engineers. </a:t>
            </a:r>
          </a:p>
          <a:p>
            <a:pPr algn="l"/>
            <a:r>
              <a:rPr lang="en-US" sz="2000" b="0" i="0" dirty="0">
                <a:effectLst/>
                <a:latin typeface="Gotham Rounded SSm A"/>
              </a:rPr>
              <a:t>The </a:t>
            </a:r>
            <a:r>
              <a:rPr lang="en-US" sz="2000" b="0" i="0" dirty="0" smtClean="0">
                <a:effectLst/>
                <a:latin typeface="Gotham Rounded SSm A"/>
              </a:rPr>
              <a:t>admin </a:t>
            </a:r>
            <a:r>
              <a:rPr lang="en-US" sz="2000" b="0" i="0" dirty="0">
                <a:effectLst/>
                <a:latin typeface="Gotham Rounded SSm A"/>
              </a:rPr>
              <a:t>user has the privilege to create, update and delete the records through the web interface and can access the entire system.</a:t>
            </a:r>
          </a:p>
          <a:p>
            <a:pPr marL="0" indent="0">
              <a:buNone/>
            </a:pPr>
            <a:endParaRPr lang="en-IN" sz="2000" dirty="0"/>
          </a:p>
        </p:txBody>
      </p:sp>
    </p:spTree>
    <p:extLst>
      <p:ext uri="{BB962C8B-B14F-4D97-AF65-F5344CB8AC3E}">
        <p14:creationId xmlns:p14="http://schemas.microsoft.com/office/powerpoint/2010/main" val="2193009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56DFF8-436D-4019-BF5E-B9A15DA0D094}"/>
              </a:ext>
            </a:extLst>
          </p:cNvPr>
          <p:cNvSpPr>
            <a:spLocks noGrp="1"/>
          </p:cNvSpPr>
          <p:nvPr>
            <p:ph type="title"/>
          </p:nvPr>
        </p:nvSpPr>
        <p:spPr>
          <a:xfrm>
            <a:off x="1797372" y="538652"/>
            <a:ext cx="8911687" cy="1280890"/>
          </a:xfrm>
        </p:spPr>
        <p:txBody>
          <a:bodyPr/>
          <a:lstStyle/>
          <a:p>
            <a:r>
              <a:rPr lang="en-IN" b="1" dirty="0"/>
              <a:t>Tasks Performed by </a:t>
            </a:r>
            <a:r>
              <a:rPr lang="en-IN" b="1" dirty="0" smtClean="0"/>
              <a:t>Customer</a:t>
            </a:r>
            <a:endParaRPr lang="en-IN" b="1" dirty="0"/>
          </a:p>
        </p:txBody>
      </p:sp>
      <p:sp>
        <p:nvSpPr>
          <p:cNvPr id="3" name="Content Placeholder 2">
            <a:extLst>
              <a:ext uri="{FF2B5EF4-FFF2-40B4-BE49-F238E27FC236}">
                <a16:creationId xmlns:a16="http://schemas.microsoft.com/office/drawing/2014/main" xmlns="" id="{C616A187-D85A-4BD7-8CF7-6F882393EA32}"/>
              </a:ext>
            </a:extLst>
          </p:cNvPr>
          <p:cNvSpPr>
            <a:spLocks noGrp="1"/>
          </p:cNvSpPr>
          <p:nvPr>
            <p:ph idx="1"/>
          </p:nvPr>
        </p:nvSpPr>
        <p:spPr>
          <a:xfrm>
            <a:off x="1451579" y="2015732"/>
            <a:ext cx="9603275" cy="3605422"/>
          </a:xfrm>
        </p:spPr>
        <p:txBody>
          <a:bodyPr/>
          <a:lstStyle/>
          <a:p>
            <a:r>
              <a:rPr lang="en-US" sz="2000" b="0" i="0" dirty="0">
                <a:effectLst/>
                <a:latin typeface="Gotham Rounded SSm A"/>
              </a:rPr>
              <a:t>Customer users can perform tasks like creating a complaint, view complaints, tracking the complaint and providing feedback on the resolution of the complaint through the web UI. The feedback provision is an optional feature. Customers  provide the following minimal details such as name, address (with PIN Code), telephone / mobile number, type of problem (cannot make a call, but receive a call or can make calls, but cannot receive calls, or neither make nor receive calls). </a:t>
            </a:r>
          </a:p>
          <a:p>
            <a:r>
              <a:rPr lang="en-US" sz="2000" b="0" i="0" dirty="0">
                <a:effectLst/>
                <a:latin typeface="Gotham Rounded SSm A"/>
              </a:rPr>
              <a:t>Once successfully submit the complaint, a ticket is raised and shared it with the customer. At that time, the status of the ticket will be ‘RAISED’</a:t>
            </a:r>
          </a:p>
          <a:p>
            <a:endParaRPr lang="en-IN" dirty="0"/>
          </a:p>
        </p:txBody>
      </p:sp>
    </p:spTree>
    <p:extLst>
      <p:ext uri="{BB962C8B-B14F-4D97-AF65-F5344CB8AC3E}">
        <p14:creationId xmlns:p14="http://schemas.microsoft.com/office/powerpoint/2010/main" val="197349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A77F7C-FAA8-460C-8325-795E1CA9B94E}"/>
              </a:ext>
            </a:extLst>
          </p:cNvPr>
          <p:cNvSpPr>
            <a:spLocks noGrp="1"/>
          </p:cNvSpPr>
          <p:nvPr>
            <p:ph type="title"/>
          </p:nvPr>
        </p:nvSpPr>
        <p:spPr>
          <a:xfrm>
            <a:off x="1900715" y="521561"/>
            <a:ext cx="8911687" cy="1280890"/>
          </a:xfrm>
        </p:spPr>
        <p:txBody>
          <a:bodyPr/>
          <a:lstStyle/>
          <a:p>
            <a:r>
              <a:rPr lang="en-IN" b="1" dirty="0"/>
              <a:t>Tasks Performed by </a:t>
            </a:r>
            <a:r>
              <a:rPr lang="en-IN" b="1" dirty="0" smtClean="0"/>
              <a:t>Manager</a:t>
            </a:r>
            <a:endParaRPr lang="en-IN" b="1" dirty="0"/>
          </a:p>
        </p:txBody>
      </p:sp>
      <p:sp>
        <p:nvSpPr>
          <p:cNvPr id="3" name="Content Placeholder 2">
            <a:extLst>
              <a:ext uri="{FF2B5EF4-FFF2-40B4-BE49-F238E27FC236}">
                <a16:creationId xmlns:a16="http://schemas.microsoft.com/office/drawing/2014/main" xmlns="" id="{F861E4AC-0896-4F58-9DBB-D5A147A6702D}"/>
              </a:ext>
            </a:extLst>
          </p:cNvPr>
          <p:cNvSpPr>
            <a:spLocks noGrp="1"/>
          </p:cNvSpPr>
          <p:nvPr>
            <p:ph idx="1"/>
          </p:nvPr>
        </p:nvSpPr>
        <p:spPr>
          <a:xfrm>
            <a:off x="1897002" y="1595215"/>
            <a:ext cx="8915400" cy="3777622"/>
          </a:xfrm>
        </p:spPr>
        <p:txBody>
          <a:bodyPr>
            <a:normAutofit/>
          </a:bodyPr>
          <a:lstStyle/>
          <a:p>
            <a:pPr algn="l"/>
            <a:r>
              <a:rPr lang="en-US" sz="2000" b="0" i="0" dirty="0">
                <a:solidFill>
                  <a:srgbClr val="4D575D"/>
                </a:solidFill>
                <a:effectLst/>
                <a:latin typeface="Gotham Rounded SSm A"/>
              </a:rPr>
              <a:t>Managers can pick the tickets from the active ticket list and assign them to the engineers  based   on the PIN code of the customer (where the service is installed). </a:t>
            </a:r>
          </a:p>
          <a:p>
            <a:pPr algn="l"/>
            <a:r>
              <a:rPr lang="en-US" sz="2000" b="0" i="0" dirty="0">
                <a:solidFill>
                  <a:srgbClr val="4D575D"/>
                </a:solidFill>
                <a:effectLst/>
                <a:latin typeface="Gotham Rounded SSm A"/>
              </a:rPr>
              <a:t>There are different managers to take care of different PIN codes. Managers can able to see the status of all the tickets in all the areas.</a:t>
            </a:r>
          </a:p>
          <a:p>
            <a:pPr marL="0" indent="0" algn="l">
              <a:buNone/>
            </a:pPr>
            <a:endParaRPr lang="en-IN" dirty="0"/>
          </a:p>
        </p:txBody>
      </p:sp>
    </p:spTree>
    <p:extLst>
      <p:ext uri="{BB962C8B-B14F-4D97-AF65-F5344CB8AC3E}">
        <p14:creationId xmlns:p14="http://schemas.microsoft.com/office/powerpoint/2010/main" val="3617070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14A186-81B8-41EB-9AEA-B16209275EA2}"/>
              </a:ext>
            </a:extLst>
          </p:cNvPr>
          <p:cNvSpPr>
            <a:spLocks noGrp="1"/>
          </p:cNvSpPr>
          <p:nvPr>
            <p:ph type="title"/>
          </p:nvPr>
        </p:nvSpPr>
        <p:spPr>
          <a:xfrm>
            <a:off x="1755438" y="555744"/>
            <a:ext cx="8911687" cy="1280890"/>
          </a:xfrm>
        </p:spPr>
        <p:txBody>
          <a:bodyPr/>
          <a:lstStyle/>
          <a:p>
            <a:r>
              <a:rPr lang="en-IN" b="1" dirty="0"/>
              <a:t>Tasks Performed by </a:t>
            </a:r>
            <a:r>
              <a:rPr lang="en-IN" b="1" dirty="0" smtClean="0"/>
              <a:t>Engineer</a:t>
            </a:r>
            <a:endParaRPr lang="en-IN" b="1" dirty="0"/>
          </a:p>
        </p:txBody>
      </p:sp>
      <p:sp>
        <p:nvSpPr>
          <p:cNvPr id="3" name="Content Placeholder 2">
            <a:extLst>
              <a:ext uri="{FF2B5EF4-FFF2-40B4-BE49-F238E27FC236}">
                <a16:creationId xmlns:a16="http://schemas.microsoft.com/office/drawing/2014/main" xmlns="" id="{38055610-46B3-4762-9346-BA26BDABFEAD}"/>
              </a:ext>
            </a:extLst>
          </p:cNvPr>
          <p:cNvSpPr>
            <a:spLocks noGrp="1"/>
          </p:cNvSpPr>
          <p:nvPr>
            <p:ph idx="1"/>
          </p:nvPr>
        </p:nvSpPr>
        <p:spPr>
          <a:xfrm>
            <a:off x="1845728" y="1398661"/>
            <a:ext cx="8915400" cy="3777622"/>
          </a:xfrm>
        </p:spPr>
        <p:txBody>
          <a:bodyPr/>
          <a:lstStyle/>
          <a:p>
            <a:r>
              <a:rPr lang="en-US" b="0" i="0" dirty="0">
                <a:effectLst/>
                <a:latin typeface="Gotham Rounded SSm A"/>
              </a:rPr>
              <a:t>Engineers can log in and view all the tickets assigned to him/her and can pick the tickets assigned to them and assign it the status of ‘WIP”, (work on the case, which is dependent on the type of problem and resolve) and update the status as ‘RESOLVED’. </a:t>
            </a:r>
          </a:p>
          <a:p>
            <a:r>
              <a:rPr lang="en-US" b="0" i="0" dirty="0">
                <a:effectLst/>
                <a:latin typeface="Gotham Rounded SSm A"/>
              </a:rPr>
              <a:t>In case they are not able to resolve the issue at their end, they can remark that this needs to be reassigned to Field Workers in case of a cable fault or at the customers’ site, and flag it as ‘ESCALATED”</a:t>
            </a:r>
          </a:p>
          <a:p>
            <a:endParaRPr lang="en-IN" dirty="0"/>
          </a:p>
        </p:txBody>
      </p:sp>
    </p:spTree>
    <p:extLst>
      <p:ext uri="{BB962C8B-B14F-4D97-AF65-F5344CB8AC3E}">
        <p14:creationId xmlns:p14="http://schemas.microsoft.com/office/powerpoint/2010/main" val="4105626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9B950E-34FD-41D4-8408-AC6C74308FF2}"/>
              </a:ext>
            </a:extLst>
          </p:cNvPr>
          <p:cNvSpPr>
            <a:spLocks noGrp="1"/>
          </p:cNvSpPr>
          <p:nvPr>
            <p:ph type="title"/>
          </p:nvPr>
        </p:nvSpPr>
        <p:spPr>
          <a:xfrm>
            <a:off x="1840895" y="589926"/>
            <a:ext cx="8911687" cy="1280890"/>
          </a:xfrm>
        </p:spPr>
        <p:txBody>
          <a:bodyPr/>
          <a:lstStyle/>
          <a:p>
            <a:r>
              <a:rPr lang="en-IN" b="1" dirty="0"/>
              <a:t>A</a:t>
            </a:r>
            <a:r>
              <a:rPr lang="en-IN" b="1" dirty="0" smtClean="0"/>
              <a:t>dvantages</a:t>
            </a:r>
            <a:endParaRPr lang="en-IN" b="1" dirty="0"/>
          </a:p>
        </p:txBody>
      </p:sp>
      <p:sp>
        <p:nvSpPr>
          <p:cNvPr id="3" name="Content Placeholder 2">
            <a:extLst>
              <a:ext uri="{FF2B5EF4-FFF2-40B4-BE49-F238E27FC236}">
                <a16:creationId xmlns:a16="http://schemas.microsoft.com/office/drawing/2014/main" xmlns="" id="{58CAEDB1-1810-40D8-9765-77F6806F6E97}"/>
              </a:ext>
            </a:extLst>
          </p:cNvPr>
          <p:cNvSpPr>
            <a:spLocks noGrp="1"/>
          </p:cNvSpPr>
          <p:nvPr>
            <p:ph idx="1"/>
          </p:nvPr>
        </p:nvSpPr>
        <p:spPr>
          <a:xfrm>
            <a:off x="1840895" y="1612307"/>
            <a:ext cx="8915400" cy="3777622"/>
          </a:xfrm>
        </p:spPr>
        <p:txBody>
          <a:bodyPr>
            <a:normAutofit/>
          </a:bodyPr>
          <a:lstStyle/>
          <a:p>
            <a:pPr marL="457200" indent="-457200">
              <a:buFont typeface="Wingdings" panose="05000000000000000000" pitchFamily="2" charset="2"/>
              <a:buChar char="ü"/>
            </a:pPr>
            <a:r>
              <a:rPr lang="en-IN" sz="2000" dirty="0"/>
              <a:t>Fast responses and tracking of complaints are useful for the customers to know their status. This reduces the waiting time of the customers to reach customer care.</a:t>
            </a:r>
          </a:p>
          <a:p>
            <a:pPr marL="457200" indent="-457200">
              <a:buFont typeface="Wingdings" panose="05000000000000000000" pitchFamily="2" charset="2"/>
              <a:buChar char="ü"/>
            </a:pPr>
            <a:endParaRPr lang="en-IN" sz="2000" dirty="0"/>
          </a:p>
          <a:p>
            <a:pPr marL="457200" indent="-457200">
              <a:buFont typeface="Wingdings" panose="05000000000000000000" pitchFamily="2" charset="2"/>
              <a:buChar char="ü"/>
            </a:pPr>
            <a:r>
              <a:rPr lang="en-IN" sz="2000" dirty="0"/>
              <a:t>The complaints will be redirected or assigned to the respective engineers by matching the customer’s and engineer’s pin code which is easy and flexible to use.</a:t>
            </a:r>
          </a:p>
          <a:p>
            <a:pPr marL="457200" indent="-457200">
              <a:buFont typeface="Wingdings" panose="05000000000000000000" pitchFamily="2" charset="2"/>
              <a:buChar char="ü"/>
            </a:pPr>
            <a:endParaRPr lang="en-IN" sz="2000" dirty="0"/>
          </a:p>
          <a:p>
            <a:pPr marL="457200" indent="-457200">
              <a:buFont typeface="Wingdings" panose="05000000000000000000" pitchFamily="2" charset="2"/>
              <a:buChar char="ü"/>
            </a:pPr>
            <a:r>
              <a:rPr lang="en-IN" sz="2000" dirty="0"/>
              <a:t>In future we can improve this application by adding more benefits to customers in order to solve the issues faced by them.</a:t>
            </a:r>
          </a:p>
          <a:p>
            <a:endParaRPr lang="en-IN" dirty="0"/>
          </a:p>
        </p:txBody>
      </p:sp>
    </p:spTree>
    <p:extLst>
      <p:ext uri="{BB962C8B-B14F-4D97-AF65-F5344CB8AC3E}">
        <p14:creationId xmlns:p14="http://schemas.microsoft.com/office/powerpoint/2010/main" val="4027843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CC9103-ED64-425D-A02C-99D3EF75DD27}"/>
              </a:ext>
            </a:extLst>
          </p:cNvPr>
          <p:cNvSpPr>
            <a:spLocks noGrp="1"/>
          </p:cNvSpPr>
          <p:nvPr>
            <p:ph type="title"/>
          </p:nvPr>
        </p:nvSpPr>
        <p:spPr/>
        <p:txBody>
          <a:bodyPr/>
          <a:lstStyle/>
          <a:p>
            <a:r>
              <a:rPr lang="en-IN" b="1" dirty="0" smtClean="0"/>
              <a:t>Output screenshots</a:t>
            </a:r>
            <a:endParaRPr lang="en-IN" b="1"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7800" y="1864194"/>
            <a:ext cx="4645025" cy="317760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3500" y="1864194"/>
            <a:ext cx="4645025" cy="3180782"/>
          </a:xfrm>
        </p:spPr>
      </p:pic>
    </p:spTree>
    <p:extLst>
      <p:ext uri="{BB962C8B-B14F-4D97-AF65-F5344CB8AC3E}">
        <p14:creationId xmlns:p14="http://schemas.microsoft.com/office/powerpoint/2010/main" val="2118827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621132" y="658634"/>
            <a:ext cx="9605635" cy="1059305"/>
          </a:xfrm>
        </p:spPr>
        <p:txBody>
          <a:bodyPr>
            <a:normAutofit/>
          </a:bodyPr>
          <a:lstStyle/>
          <a:p>
            <a:r>
              <a:rPr lang="en-US" sz="2400" cap="none" dirty="0"/>
              <a:t>A</a:t>
            </a:r>
            <a:r>
              <a:rPr lang="en-US" sz="2400" cap="none" dirty="0" smtClean="0"/>
              <a:t>dmin can access the Customer , Manager and Engineer</a:t>
            </a:r>
            <a:endParaRPr lang="en-IN" sz="2400" cap="none"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7725" y="1428359"/>
            <a:ext cx="5037041" cy="2612826"/>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59967" y="1428359"/>
            <a:ext cx="5166800" cy="2612826"/>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234" y="4187441"/>
            <a:ext cx="4555998" cy="2572588"/>
          </a:xfrm>
          <a:prstGeom prst="rect">
            <a:avLst/>
          </a:prstGeom>
        </p:spPr>
      </p:pic>
    </p:spTree>
    <p:extLst>
      <p:ext uri="{BB962C8B-B14F-4D97-AF65-F5344CB8AC3E}">
        <p14:creationId xmlns:p14="http://schemas.microsoft.com/office/powerpoint/2010/main" val="104215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4133" y="1480389"/>
            <a:ext cx="5115370" cy="3467623"/>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7892" y="1480389"/>
            <a:ext cx="5196110" cy="3467623"/>
          </a:xfrm>
        </p:spPr>
      </p:pic>
      <p:sp>
        <p:nvSpPr>
          <p:cNvPr id="5" name="Title 9"/>
          <p:cNvSpPr txBox="1">
            <a:spLocks/>
          </p:cNvSpPr>
          <p:nvPr/>
        </p:nvSpPr>
        <p:spPr>
          <a:xfrm>
            <a:off x="1615074" y="752030"/>
            <a:ext cx="9605635" cy="105930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cap="none" dirty="0" smtClean="0"/>
              <a:t>Customer can see the list of ticket and also raise the ticket</a:t>
            </a:r>
            <a:endParaRPr lang="en-IN" sz="2400" cap="none" dirty="0"/>
          </a:p>
        </p:txBody>
      </p:sp>
    </p:spTree>
    <p:extLst>
      <p:ext uri="{BB962C8B-B14F-4D97-AF65-F5344CB8AC3E}">
        <p14:creationId xmlns:p14="http://schemas.microsoft.com/office/powerpoint/2010/main" val="1834102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046ABB-EC92-41ED-8ECE-4581B604F069}"/>
              </a:ext>
            </a:extLst>
          </p:cNvPr>
          <p:cNvSpPr>
            <a:spLocks noGrp="1"/>
          </p:cNvSpPr>
          <p:nvPr>
            <p:ph type="title"/>
          </p:nvPr>
        </p:nvSpPr>
        <p:spPr>
          <a:xfrm>
            <a:off x="1321030" y="249412"/>
            <a:ext cx="9605635" cy="1059305"/>
          </a:xfrm>
        </p:spPr>
        <p:txBody>
          <a:bodyPr/>
          <a:lstStyle/>
          <a:p>
            <a:r>
              <a:rPr lang="en-IN" b="1" dirty="0"/>
              <a:t>Team members</a:t>
            </a:r>
          </a:p>
        </p:txBody>
      </p:sp>
      <p:sp>
        <p:nvSpPr>
          <p:cNvPr id="3" name="Content Placeholder 2">
            <a:extLst>
              <a:ext uri="{FF2B5EF4-FFF2-40B4-BE49-F238E27FC236}">
                <a16:creationId xmlns:a16="http://schemas.microsoft.com/office/drawing/2014/main" xmlns="" id="{89B59BB2-9136-47DE-84A1-79E963710702}"/>
              </a:ext>
            </a:extLst>
          </p:cNvPr>
          <p:cNvSpPr>
            <a:spLocks noGrp="1"/>
          </p:cNvSpPr>
          <p:nvPr>
            <p:ph sz="half" idx="1"/>
          </p:nvPr>
        </p:nvSpPr>
        <p:spPr>
          <a:xfrm>
            <a:off x="1433758" y="3677502"/>
            <a:ext cx="3548181" cy="2365864"/>
          </a:xfrm>
        </p:spPr>
        <p:txBody>
          <a:bodyPr numCol="2"/>
          <a:lstStyle/>
          <a:p>
            <a:r>
              <a:rPr lang="en-IN" dirty="0"/>
              <a:t>REKHA                                         </a:t>
            </a:r>
          </a:p>
          <a:p>
            <a:r>
              <a:rPr lang="en-IN" dirty="0"/>
              <a:t>PRATHMESH   </a:t>
            </a:r>
          </a:p>
          <a:p>
            <a:r>
              <a:rPr lang="en-IN" dirty="0" smtClean="0"/>
              <a:t>PRASAD</a:t>
            </a:r>
            <a:endParaRPr lang="en-IN" dirty="0"/>
          </a:p>
          <a:p>
            <a:r>
              <a:rPr lang="en-IN" dirty="0" smtClean="0"/>
              <a:t>SAIKUMAR</a:t>
            </a:r>
          </a:p>
          <a:p>
            <a:pPr lvl="3"/>
            <a:r>
              <a:rPr lang="en-IN" dirty="0"/>
              <a:t>PRATIKSHA</a:t>
            </a:r>
          </a:p>
          <a:p>
            <a:endParaRPr lang="en-IN" dirty="0"/>
          </a:p>
          <a:p>
            <a:endParaRPr lang="en-IN" dirty="0"/>
          </a:p>
        </p:txBody>
      </p:sp>
      <p:sp>
        <p:nvSpPr>
          <p:cNvPr id="4" name="Content Placeholder 3">
            <a:extLst>
              <a:ext uri="{FF2B5EF4-FFF2-40B4-BE49-F238E27FC236}">
                <a16:creationId xmlns:a16="http://schemas.microsoft.com/office/drawing/2014/main" xmlns="" id="{4837479F-E3C3-4BB6-81A5-38B662E45F8B}"/>
              </a:ext>
            </a:extLst>
          </p:cNvPr>
          <p:cNvSpPr>
            <a:spLocks noGrp="1"/>
          </p:cNvSpPr>
          <p:nvPr>
            <p:ph sz="half" idx="2"/>
          </p:nvPr>
        </p:nvSpPr>
        <p:spPr>
          <a:xfrm>
            <a:off x="1433758" y="1348391"/>
            <a:ext cx="4523872" cy="2430061"/>
          </a:xfrm>
        </p:spPr>
        <p:txBody>
          <a:bodyPr/>
          <a:lstStyle/>
          <a:p>
            <a:r>
              <a:rPr lang="en-IN" dirty="0"/>
              <a:t>RAHUL </a:t>
            </a:r>
          </a:p>
          <a:p>
            <a:r>
              <a:rPr lang="en-IN" sz="2000" dirty="0" smtClean="0"/>
              <a:t>PREMNATH</a:t>
            </a:r>
            <a:endParaRPr lang="en-IN" sz="2000" dirty="0"/>
          </a:p>
          <a:p>
            <a:r>
              <a:rPr lang="en-IN" sz="2000" dirty="0"/>
              <a:t>SUREKHA  </a:t>
            </a:r>
            <a:endParaRPr lang="en-IN" dirty="0"/>
          </a:p>
          <a:p>
            <a:r>
              <a:rPr lang="en-IN" dirty="0" smtClean="0"/>
              <a:t>VISHNUDEVI</a:t>
            </a:r>
            <a:endParaRPr lang="en-IN" dirty="0"/>
          </a:p>
        </p:txBody>
      </p:sp>
      <p:sp>
        <p:nvSpPr>
          <p:cNvPr id="7" name="Right Arrow 6"/>
          <p:cNvSpPr/>
          <p:nvPr/>
        </p:nvSpPr>
        <p:spPr>
          <a:xfrm>
            <a:off x="4827542" y="1420924"/>
            <a:ext cx="1923636" cy="1407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827542" y="4141648"/>
            <a:ext cx="1923636" cy="1437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lc="http://schemas.openxmlformats.org/drawingml/2006/lockedCanvas" xmlns:a16="http://schemas.microsoft.com/office/drawing/2014/main" xmlns="" id="{8404EC54-4999-4BD5-B12E-380391C1BD26}"/>
              </a:ext>
            </a:extLst>
          </p:cNvPr>
          <p:cNvSpPr/>
          <p:nvPr/>
        </p:nvSpPr>
        <p:spPr>
          <a:xfrm>
            <a:off x="8307986" y="1402543"/>
            <a:ext cx="1976032" cy="99576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IN" dirty="0"/>
              <a:t>FRONTEND</a:t>
            </a:r>
          </a:p>
        </p:txBody>
      </p:sp>
      <p:sp>
        <p:nvSpPr>
          <p:cNvPr id="10" name="Flowchart: Magnetic Disk 9">
            <a:extLst>
              <a:ext uri="{FF2B5EF4-FFF2-40B4-BE49-F238E27FC236}">
                <a16:creationId xmlns:lc="http://schemas.openxmlformats.org/drawingml/2006/lockedCanvas" xmlns:a16="http://schemas.microsoft.com/office/drawing/2014/main" xmlns="" id="{487685BA-096B-44BA-B265-2BF7922D56E8}"/>
              </a:ext>
            </a:extLst>
          </p:cNvPr>
          <p:cNvSpPr/>
          <p:nvPr/>
        </p:nvSpPr>
        <p:spPr>
          <a:xfrm>
            <a:off x="8486215" y="4167866"/>
            <a:ext cx="1619573" cy="1216617"/>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IN" dirty="0"/>
              <a:t>BACKEND</a:t>
            </a:r>
          </a:p>
        </p:txBody>
      </p:sp>
    </p:spTree>
    <p:extLst>
      <p:ext uri="{BB962C8B-B14F-4D97-AF65-F5344CB8AC3E}">
        <p14:creationId xmlns:p14="http://schemas.microsoft.com/office/powerpoint/2010/main" val="1168161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p:cNvSpPr txBox="1">
            <a:spLocks noGrp="1"/>
          </p:cNvSpPr>
          <p:nvPr>
            <p:ph type="title"/>
          </p:nvPr>
        </p:nvSpPr>
        <p:spPr>
          <a:xfrm>
            <a:off x="1759684" y="702153"/>
            <a:ext cx="9605635" cy="105930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cap="none" dirty="0" smtClean="0"/>
              <a:t>Manager can see the list of ticket and Assign to engineer</a:t>
            </a:r>
            <a:endParaRPr lang="en-IN" sz="2400" cap="none"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4954" y="2079406"/>
            <a:ext cx="5098278" cy="2612826"/>
          </a:xfrm>
        </p:spPr>
      </p:pic>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3401" y="2079406"/>
            <a:ext cx="4645025" cy="2612826"/>
          </a:xfrm>
        </p:spPr>
      </p:pic>
    </p:spTree>
    <p:extLst>
      <p:ext uri="{BB962C8B-B14F-4D97-AF65-F5344CB8AC3E}">
        <p14:creationId xmlns:p14="http://schemas.microsoft.com/office/powerpoint/2010/main" val="403771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1114" y="2083234"/>
            <a:ext cx="4783093" cy="2847689"/>
          </a:xfrm>
        </p:spPr>
      </p:pic>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58986" y="2083233"/>
            <a:ext cx="4926561" cy="2847689"/>
          </a:xfrm>
        </p:spPr>
      </p:pic>
      <p:sp>
        <p:nvSpPr>
          <p:cNvPr id="7" name="Title 9"/>
          <p:cNvSpPr txBox="1">
            <a:spLocks/>
          </p:cNvSpPr>
          <p:nvPr/>
        </p:nvSpPr>
        <p:spPr>
          <a:xfrm>
            <a:off x="1674568" y="830527"/>
            <a:ext cx="9605635" cy="105930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400" cap="none" dirty="0" smtClean="0"/>
              <a:t>Engineer can see the list of ticket Assign to him by Manager </a:t>
            </a:r>
            <a:endParaRPr lang="en-IN" sz="2400" cap="none" dirty="0"/>
          </a:p>
        </p:txBody>
      </p:sp>
    </p:spTree>
    <p:extLst>
      <p:ext uri="{BB962C8B-B14F-4D97-AF65-F5344CB8AC3E}">
        <p14:creationId xmlns:p14="http://schemas.microsoft.com/office/powerpoint/2010/main" val="1546736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p:cNvSpPr txBox="1">
            <a:spLocks/>
          </p:cNvSpPr>
          <p:nvPr/>
        </p:nvSpPr>
        <p:spPr>
          <a:xfrm>
            <a:off x="1811300" y="625427"/>
            <a:ext cx="9605635" cy="105930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cap="none" dirty="0" smtClean="0"/>
              <a:t>Postman Output</a:t>
            </a:r>
            <a:endParaRPr lang="en-IN" cap="none"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970" y="1560818"/>
            <a:ext cx="5392804" cy="4673337"/>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613" y="1560817"/>
            <a:ext cx="5819440" cy="4673337"/>
          </a:xfrm>
          <a:prstGeom prst="rect">
            <a:avLst/>
          </a:prstGeom>
        </p:spPr>
      </p:pic>
    </p:spTree>
    <p:extLst>
      <p:ext uri="{BB962C8B-B14F-4D97-AF65-F5344CB8AC3E}">
        <p14:creationId xmlns:p14="http://schemas.microsoft.com/office/powerpoint/2010/main" val="1899497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9735" y="820396"/>
            <a:ext cx="7400658" cy="5426580"/>
          </a:xfrm>
          <a:prstGeom prst="rect">
            <a:avLst/>
          </a:prstGeom>
        </p:spPr>
      </p:pic>
    </p:spTree>
    <p:extLst>
      <p:ext uri="{BB962C8B-B14F-4D97-AF65-F5344CB8AC3E}">
        <p14:creationId xmlns:p14="http://schemas.microsoft.com/office/powerpoint/2010/main" val="955387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6DAFE8-A77B-43B1-B788-B0C1AD904B26}"/>
              </a:ext>
            </a:extLst>
          </p:cNvPr>
          <p:cNvSpPr>
            <a:spLocks noGrp="1"/>
          </p:cNvSpPr>
          <p:nvPr>
            <p:ph type="title"/>
          </p:nvPr>
        </p:nvSpPr>
        <p:spPr>
          <a:xfrm>
            <a:off x="1951990" y="624110"/>
            <a:ext cx="8911687" cy="1280890"/>
          </a:xfrm>
        </p:spPr>
        <p:txBody>
          <a:bodyPr/>
          <a:lstStyle/>
          <a:p>
            <a:r>
              <a:rPr lang="en-IN" b="1" dirty="0"/>
              <a:t>C</a:t>
            </a:r>
            <a:r>
              <a:rPr lang="en-IN" b="1" dirty="0" smtClean="0"/>
              <a:t>onclusion</a:t>
            </a:r>
            <a:endParaRPr lang="en-IN" b="1" dirty="0"/>
          </a:p>
        </p:txBody>
      </p:sp>
      <p:sp>
        <p:nvSpPr>
          <p:cNvPr id="3" name="Content Placeholder 2">
            <a:extLst>
              <a:ext uri="{FF2B5EF4-FFF2-40B4-BE49-F238E27FC236}">
                <a16:creationId xmlns:a16="http://schemas.microsoft.com/office/drawing/2014/main" xmlns="" id="{A21DF6F8-3B88-4A92-A7A5-D83C01299127}"/>
              </a:ext>
            </a:extLst>
          </p:cNvPr>
          <p:cNvSpPr>
            <a:spLocks noGrp="1"/>
          </p:cNvSpPr>
          <p:nvPr>
            <p:ph idx="1"/>
          </p:nvPr>
        </p:nvSpPr>
        <p:spPr>
          <a:xfrm>
            <a:off x="1948277" y="1603761"/>
            <a:ext cx="8915400" cy="3777622"/>
          </a:xfrm>
        </p:spPr>
        <p:txBody>
          <a:bodyPr/>
          <a:lstStyle/>
          <a:p>
            <a:r>
              <a:rPr lang="en-US" dirty="0"/>
              <a:t>The admin can maintain a proper contact with their users, which may be access anywhere </a:t>
            </a:r>
          </a:p>
          <a:p>
            <a:r>
              <a:rPr lang="en-US" dirty="0"/>
              <a:t>All communications between the engineer and customer and administrator has done through the online.</a:t>
            </a:r>
            <a:endParaRPr lang="en-IN" dirty="0"/>
          </a:p>
        </p:txBody>
      </p:sp>
    </p:spTree>
    <p:extLst>
      <p:ext uri="{BB962C8B-B14F-4D97-AF65-F5344CB8AC3E}">
        <p14:creationId xmlns:p14="http://schemas.microsoft.com/office/powerpoint/2010/main" val="292364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B9BDE6B-8D20-4B8F-B2FE-A8D9CA71BD13}"/>
              </a:ext>
            </a:extLst>
          </p:cNvPr>
          <p:cNvSpPr>
            <a:spLocks noGrp="1"/>
          </p:cNvSpPr>
          <p:nvPr>
            <p:ph type="title"/>
          </p:nvPr>
        </p:nvSpPr>
        <p:spPr>
          <a:xfrm>
            <a:off x="1109747" y="2701685"/>
            <a:ext cx="9603275" cy="1255287"/>
          </a:xfrm>
        </p:spPr>
        <p:txBody>
          <a:bodyPr>
            <a:normAutofit fontScale="90000"/>
          </a:bodyPr>
          <a:lstStyle/>
          <a:p>
            <a:pPr algn="ctr"/>
            <a:r>
              <a:rPr lang="en-IN" sz="6700" b="1" dirty="0"/>
              <a:t>Thank </a:t>
            </a:r>
            <a:r>
              <a:rPr lang="en-IN" sz="6700" b="1" dirty="0" smtClean="0"/>
              <a:t>you</a:t>
            </a:r>
            <a:r>
              <a:rPr lang="en-IN" sz="6700" b="1" dirty="0"/>
              <a:t/>
            </a:r>
            <a:br>
              <a:rPr lang="en-IN" sz="6700" b="1" dirty="0"/>
            </a:br>
            <a:r>
              <a:rPr lang="en-IN" sz="6600" dirty="0"/>
              <a:t/>
            </a:r>
            <a:br>
              <a:rPr lang="en-IN" sz="6600" dirty="0"/>
            </a:br>
            <a:endParaRPr lang="en-IN" sz="6600" dirty="0"/>
          </a:p>
        </p:txBody>
      </p:sp>
    </p:spTree>
    <p:extLst>
      <p:ext uri="{BB962C8B-B14F-4D97-AF65-F5344CB8AC3E}">
        <p14:creationId xmlns:p14="http://schemas.microsoft.com/office/powerpoint/2010/main" val="29018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524DB7-10AA-4799-BF68-340BFD69550E}"/>
              </a:ext>
            </a:extLst>
          </p:cNvPr>
          <p:cNvSpPr>
            <a:spLocks noGrp="1"/>
          </p:cNvSpPr>
          <p:nvPr>
            <p:ph type="title"/>
          </p:nvPr>
        </p:nvSpPr>
        <p:spPr>
          <a:xfrm>
            <a:off x="1593066" y="521606"/>
            <a:ext cx="8911687" cy="1280890"/>
          </a:xfrm>
        </p:spPr>
        <p:txBody>
          <a:bodyPr/>
          <a:lstStyle/>
          <a:p>
            <a:r>
              <a:rPr lang="en-IN" b="1" dirty="0"/>
              <a:t>C</a:t>
            </a:r>
            <a:r>
              <a:rPr lang="en-IN" b="1" dirty="0" smtClean="0"/>
              <a:t>ontents</a:t>
            </a:r>
            <a:endParaRPr lang="en-IN" b="1" dirty="0"/>
          </a:p>
        </p:txBody>
      </p:sp>
      <p:sp>
        <p:nvSpPr>
          <p:cNvPr id="3" name="Content Placeholder 2">
            <a:extLst>
              <a:ext uri="{FF2B5EF4-FFF2-40B4-BE49-F238E27FC236}">
                <a16:creationId xmlns:a16="http://schemas.microsoft.com/office/drawing/2014/main" xmlns="" id="{83404BEA-E9E3-4E1D-A9E5-50D5BB7CBBA6}"/>
              </a:ext>
            </a:extLst>
          </p:cNvPr>
          <p:cNvSpPr>
            <a:spLocks noGrp="1"/>
          </p:cNvSpPr>
          <p:nvPr>
            <p:ph sz="half" idx="1"/>
          </p:nvPr>
        </p:nvSpPr>
        <p:spPr>
          <a:xfrm>
            <a:off x="2606304" y="1612307"/>
            <a:ext cx="4313864" cy="3777622"/>
          </a:xfrm>
        </p:spPr>
        <p:txBody>
          <a:bodyPr/>
          <a:lstStyle/>
          <a:p>
            <a:r>
              <a:rPr lang="en-IN" dirty="0"/>
              <a:t>Objectives</a:t>
            </a:r>
          </a:p>
          <a:p>
            <a:r>
              <a:rPr lang="en-IN" dirty="0"/>
              <a:t>Introduction</a:t>
            </a:r>
          </a:p>
          <a:p>
            <a:r>
              <a:rPr lang="en-IN" dirty="0"/>
              <a:t>Tools Used</a:t>
            </a:r>
          </a:p>
          <a:p>
            <a:r>
              <a:rPr lang="en-IN" dirty="0"/>
              <a:t>Scope</a:t>
            </a:r>
          </a:p>
          <a:p>
            <a:r>
              <a:rPr lang="en-IN" dirty="0" smtClean="0"/>
              <a:t>Class Diagram</a:t>
            </a:r>
          </a:p>
          <a:p>
            <a:r>
              <a:rPr lang="en-IN" dirty="0" smtClean="0"/>
              <a:t>Use </a:t>
            </a:r>
            <a:r>
              <a:rPr lang="en-IN" dirty="0"/>
              <a:t>case Diagram</a:t>
            </a:r>
          </a:p>
          <a:p>
            <a:endParaRPr lang="en-IN" dirty="0"/>
          </a:p>
          <a:p>
            <a:endParaRPr lang="en-IN" dirty="0"/>
          </a:p>
          <a:p>
            <a:endParaRPr lang="en-IN" dirty="0"/>
          </a:p>
          <a:p>
            <a:endParaRPr lang="en-IN" dirty="0"/>
          </a:p>
        </p:txBody>
      </p:sp>
      <p:sp>
        <p:nvSpPr>
          <p:cNvPr id="4" name="Content Placeholder 3">
            <a:extLst>
              <a:ext uri="{FF2B5EF4-FFF2-40B4-BE49-F238E27FC236}">
                <a16:creationId xmlns:a16="http://schemas.microsoft.com/office/drawing/2014/main" xmlns="" id="{ED97BF1E-2789-4132-8687-5D59C34DB313}"/>
              </a:ext>
            </a:extLst>
          </p:cNvPr>
          <p:cNvSpPr>
            <a:spLocks noGrp="1"/>
          </p:cNvSpPr>
          <p:nvPr>
            <p:ph sz="half" idx="2"/>
          </p:nvPr>
        </p:nvSpPr>
        <p:spPr>
          <a:xfrm>
            <a:off x="2606304" y="4109010"/>
            <a:ext cx="5283765" cy="2561838"/>
          </a:xfrm>
        </p:spPr>
        <p:txBody>
          <a:bodyPr/>
          <a:lstStyle/>
          <a:p>
            <a:r>
              <a:rPr lang="en-IN" dirty="0"/>
              <a:t>ER Diagram</a:t>
            </a:r>
          </a:p>
          <a:p>
            <a:r>
              <a:rPr lang="en-IN" dirty="0"/>
              <a:t>Tasks Performed</a:t>
            </a:r>
          </a:p>
          <a:p>
            <a:r>
              <a:rPr lang="en-IN" dirty="0"/>
              <a:t>Advantages </a:t>
            </a:r>
          </a:p>
          <a:p>
            <a:r>
              <a:rPr lang="en-IN" dirty="0" smtClean="0"/>
              <a:t>Screenshots Output</a:t>
            </a:r>
            <a:endParaRPr lang="en-IN" dirty="0"/>
          </a:p>
          <a:p>
            <a:r>
              <a:rPr lang="en-IN" dirty="0"/>
              <a:t>Conclusion</a:t>
            </a:r>
          </a:p>
          <a:p>
            <a:pPr marL="0" indent="0">
              <a:buNone/>
            </a:pPr>
            <a:endParaRPr lang="en-IN" dirty="0"/>
          </a:p>
        </p:txBody>
      </p:sp>
    </p:spTree>
    <p:extLst>
      <p:ext uri="{BB962C8B-B14F-4D97-AF65-F5344CB8AC3E}">
        <p14:creationId xmlns:p14="http://schemas.microsoft.com/office/powerpoint/2010/main" val="1581017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82F3E-4C59-4E28-A608-664A24B29CF4}"/>
              </a:ext>
            </a:extLst>
          </p:cNvPr>
          <p:cNvSpPr>
            <a:spLocks noGrp="1"/>
          </p:cNvSpPr>
          <p:nvPr>
            <p:ph type="title"/>
          </p:nvPr>
        </p:nvSpPr>
        <p:spPr>
          <a:xfrm>
            <a:off x="1815258" y="538652"/>
            <a:ext cx="8911687" cy="1280890"/>
          </a:xfrm>
        </p:spPr>
        <p:txBody>
          <a:bodyPr/>
          <a:lstStyle/>
          <a:p>
            <a:r>
              <a:rPr lang="en-IN" b="1" dirty="0"/>
              <a:t>Objectives</a:t>
            </a:r>
          </a:p>
        </p:txBody>
      </p:sp>
      <p:sp>
        <p:nvSpPr>
          <p:cNvPr id="3" name="Content Placeholder 2">
            <a:extLst>
              <a:ext uri="{FF2B5EF4-FFF2-40B4-BE49-F238E27FC236}">
                <a16:creationId xmlns:a16="http://schemas.microsoft.com/office/drawing/2014/main" xmlns="" id="{C4165667-797B-40EE-811F-5AAC2939984E}"/>
              </a:ext>
            </a:extLst>
          </p:cNvPr>
          <p:cNvSpPr>
            <a:spLocks noGrp="1"/>
          </p:cNvSpPr>
          <p:nvPr>
            <p:ph idx="1"/>
          </p:nvPr>
        </p:nvSpPr>
        <p:spPr>
          <a:xfrm>
            <a:off x="1815258" y="1731948"/>
            <a:ext cx="8915400" cy="3777622"/>
          </a:xfrm>
        </p:spPr>
        <p:txBody>
          <a:bodyPr/>
          <a:lstStyle/>
          <a:p>
            <a:pPr algn="just"/>
            <a:r>
              <a:rPr lang="en-US" dirty="0"/>
              <a:t>The objective of the complaints management system is to make complaints easier to coordinate, monitor, track and resolve, and to provide company with an effective tool to identify and target problem areas, monitor complaints handling performance and make business improvements. </a:t>
            </a:r>
            <a:endParaRPr lang="en-US" dirty="0" smtClean="0"/>
          </a:p>
          <a:p>
            <a:pPr algn="just"/>
            <a:r>
              <a:rPr lang="en-US" dirty="0" smtClean="0"/>
              <a:t>Online </a:t>
            </a:r>
            <a:r>
              <a:rPr lang="en-US" dirty="0"/>
              <a:t>Complaint Management is a management technique for assessing, analyzing and responding to customer complaints. Complaints management software is used to record </a:t>
            </a:r>
            <a:r>
              <a:rPr lang="en-US" dirty="0" smtClean="0"/>
              <a:t>, resolve </a:t>
            </a:r>
            <a:r>
              <a:rPr lang="en-US" dirty="0"/>
              <a:t>and respond to customer complaints, requests as well as facilitate any other feedback</a:t>
            </a:r>
            <a:r>
              <a:rPr lang="en-US" dirty="0" smtClean="0"/>
              <a:t>.</a:t>
            </a:r>
            <a:endParaRPr lang="en-IN" dirty="0"/>
          </a:p>
        </p:txBody>
      </p:sp>
    </p:spTree>
    <p:extLst>
      <p:ext uri="{BB962C8B-B14F-4D97-AF65-F5344CB8AC3E}">
        <p14:creationId xmlns:p14="http://schemas.microsoft.com/office/powerpoint/2010/main" val="3145633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EEBE50-80CF-4769-9235-19A83F51C86A}"/>
              </a:ext>
            </a:extLst>
          </p:cNvPr>
          <p:cNvSpPr>
            <a:spLocks noGrp="1"/>
          </p:cNvSpPr>
          <p:nvPr>
            <p:ph type="title"/>
          </p:nvPr>
        </p:nvSpPr>
        <p:spPr>
          <a:xfrm>
            <a:off x="1797372" y="734842"/>
            <a:ext cx="8911687" cy="1280890"/>
          </a:xfrm>
        </p:spPr>
        <p:txBody>
          <a:bodyPr/>
          <a:lstStyle/>
          <a:p>
            <a:r>
              <a:rPr lang="en-IN" b="1" dirty="0"/>
              <a:t>Introduction</a:t>
            </a:r>
          </a:p>
        </p:txBody>
      </p:sp>
      <p:sp>
        <p:nvSpPr>
          <p:cNvPr id="3" name="Content Placeholder 2">
            <a:extLst>
              <a:ext uri="{FF2B5EF4-FFF2-40B4-BE49-F238E27FC236}">
                <a16:creationId xmlns:a16="http://schemas.microsoft.com/office/drawing/2014/main" xmlns="" id="{18ADD30F-7033-467C-BA77-28E5CE0C2759}"/>
              </a:ext>
            </a:extLst>
          </p:cNvPr>
          <p:cNvSpPr>
            <a:spLocks noGrp="1"/>
          </p:cNvSpPr>
          <p:nvPr>
            <p:ph idx="1"/>
          </p:nvPr>
        </p:nvSpPr>
        <p:spPr>
          <a:xfrm>
            <a:off x="1451577" y="1554259"/>
            <a:ext cx="9603275" cy="3846053"/>
          </a:xfrm>
        </p:spPr>
        <p:txBody>
          <a:bodyPr>
            <a:normAutofit/>
          </a:bodyPr>
          <a:lstStyle/>
          <a:p>
            <a:pPr algn="just">
              <a:lnSpc>
                <a:spcPct val="130000"/>
              </a:lnSpc>
              <a:spcBef>
                <a:spcPts val="1000"/>
              </a:spcBef>
            </a:pPr>
            <a:r>
              <a:rPr lang="en-US" dirty="0">
                <a:effectLst/>
                <a:uFill>
                  <a:solidFill>
                    <a:srgbClr val="666666"/>
                  </a:solidFill>
                </a:uFill>
                <a:ea typeface="Oswald" panose="00000500000000000000" pitchFamily="2" charset="0"/>
                <a:cs typeface="Times New Roman" panose="02020603050405020304" pitchFamily="18" charset="0"/>
              </a:rPr>
              <a:t>ABC Telecom Ltd is one of major communication service providers offering landline , mobile phone etc. service.</a:t>
            </a:r>
            <a:endParaRPr lang="en-IN" dirty="0">
              <a:effectLst/>
              <a:uFill>
                <a:solidFill>
                  <a:srgbClr val="666666"/>
                </a:solidFill>
              </a:uFill>
              <a:ea typeface="Droid Serif"/>
              <a:cs typeface="Times New Roman" panose="02020603050405020304" pitchFamily="18" charset="0"/>
            </a:endParaRPr>
          </a:p>
          <a:p>
            <a:pPr algn="just">
              <a:lnSpc>
                <a:spcPct val="130000"/>
              </a:lnSpc>
              <a:spcBef>
                <a:spcPts val="1000"/>
              </a:spcBef>
            </a:pPr>
            <a:r>
              <a:rPr lang="en-US" dirty="0">
                <a:effectLst/>
                <a:uFill>
                  <a:solidFill>
                    <a:srgbClr val="666666"/>
                  </a:solidFill>
                </a:uFill>
                <a:ea typeface="Oswald" panose="00000500000000000000" pitchFamily="2" charset="0"/>
                <a:cs typeface="Times New Roman" panose="02020603050405020304" pitchFamily="18" charset="0"/>
              </a:rPr>
              <a:t>They want to have an online complaint management system where the customers can raise complaints regarding their services.</a:t>
            </a:r>
            <a:endParaRPr lang="en-IN" dirty="0">
              <a:effectLst/>
              <a:uFill>
                <a:solidFill>
                  <a:srgbClr val="666666"/>
                </a:solidFill>
              </a:uFill>
              <a:ea typeface="Droid Serif"/>
              <a:cs typeface="Times New Roman" panose="02020603050405020304" pitchFamily="18" charset="0"/>
            </a:endParaRPr>
          </a:p>
          <a:p>
            <a:pPr algn="just"/>
            <a:r>
              <a:rPr lang="en-US" dirty="0" smtClean="0">
                <a:effectLst/>
                <a:uFill>
                  <a:solidFill>
                    <a:srgbClr val="666666"/>
                  </a:solidFill>
                </a:uFill>
                <a:ea typeface="Droid Serif"/>
                <a:cs typeface="Times New Roman" panose="02020603050405020304" pitchFamily="18" charset="0"/>
              </a:rPr>
              <a:t>It  </a:t>
            </a:r>
            <a:r>
              <a:rPr lang="en-US" dirty="0">
                <a:effectLst/>
                <a:uFill>
                  <a:solidFill>
                    <a:srgbClr val="666666"/>
                  </a:solidFill>
                </a:uFill>
                <a:ea typeface="Droid Serif"/>
                <a:cs typeface="Times New Roman" panose="02020603050405020304" pitchFamily="18" charset="0"/>
              </a:rPr>
              <a:t>allows customers to </a:t>
            </a:r>
            <a:r>
              <a:rPr lang="en-US" dirty="0" smtClean="0">
                <a:uFill>
                  <a:solidFill>
                    <a:srgbClr val="666666"/>
                  </a:solidFill>
                </a:uFill>
                <a:ea typeface="Droid Serif"/>
                <a:cs typeface="Times New Roman" panose="02020603050405020304" pitchFamily="18" charset="0"/>
              </a:rPr>
              <a:t>login</a:t>
            </a:r>
            <a:r>
              <a:rPr lang="en-US" dirty="0" smtClean="0">
                <a:effectLst/>
                <a:uFill>
                  <a:solidFill>
                    <a:srgbClr val="666666"/>
                  </a:solidFill>
                </a:uFill>
                <a:ea typeface="Droid Serif"/>
                <a:cs typeface="Times New Roman" panose="02020603050405020304" pitchFamily="18" charset="0"/>
              </a:rPr>
              <a:t>  </a:t>
            </a:r>
            <a:r>
              <a:rPr lang="en-US" dirty="0">
                <a:effectLst/>
                <a:uFill>
                  <a:solidFill>
                    <a:srgbClr val="666666"/>
                  </a:solidFill>
                </a:uFill>
                <a:ea typeface="Droid Serif"/>
                <a:cs typeface="Times New Roman" panose="02020603050405020304" pitchFamily="18" charset="0"/>
              </a:rPr>
              <a:t>and raise ticket above </a:t>
            </a:r>
            <a:r>
              <a:rPr lang="en-US" dirty="0" smtClean="0">
                <a:effectLst/>
                <a:uFill>
                  <a:solidFill>
                    <a:srgbClr val="666666"/>
                  </a:solidFill>
                </a:uFill>
                <a:ea typeface="Droid Serif"/>
                <a:cs typeface="Times New Roman" panose="02020603050405020304" pitchFamily="18" charset="0"/>
              </a:rPr>
              <a:t>their not satisfaction </a:t>
            </a:r>
            <a:r>
              <a:rPr lang="en-US" dirty="0">
                <a:effectLst/>
                <a:uFill>
                  <a:solidFill>
                    <a:srgbClr val="666666"/>
                  </a:solidFill>
                </a:uFill>
                <a:ea typeface="Droid Serif"/>
                <a:cs typeface="Times New Roman" panose="02020603050405020304" pitchFamily="18" charset="0"/>
              </a:rPr>
              <a:t>with the organization. It allows organizations to obtain feedback on how to improve their services and to solve the problems with the customer base</a:t>
            </a:r>
            <a:r>
              <a:rPr lang="en-US" dirty="0" smtClean="0">
                <a:effectLst/>
                <a:uFill>
                  <a:solidFill>
                    <a:srgbClr val="666666"/>
                  </a:solidFill>
                </a:uFill>
                <a:ea typeface="Droid Serif"/>
                <a:cs typeface="Times New Roman" panose="02020603050405020304" pitchFamily="18" charset="0"/>
              </a:rPr>
              <a:t>.</a:t>
            </a:r>
          </a:p>
          <a:p>
            <a:pPr algn="just"/>
            <a:r>
              <a:rPr lang="en-US" dirty="0">
                <a:uFill>
                  <a:solidFill>
                    <a:srgbClr val="666666"/>
                  </a:solidFill>
                </a:uFill>
                <a:ea typeface="Oswald" panose="00000500000000000000" pitchFamily="2" charset="0"/>
                <a:cs typeface="Times New Roman" panose="02020603050405020304" pitchFamily="18" charset="0"/>
              </a:rPr>
              <a:t>So we developed </a:t>
            </a:r>
            <a:r>
              <a:rPr lang="en-US" dirty="0">
                <a:uFill>
                  <a:solidFill>
                    <a:srgbClr val="666666"/>
                  </a:solidFill>
                </a:uFill>
                <a:ea typeface="Droid Serif"/>
                <a:cs typeface="Times New Roman" panose="02020603050405020304" pitchFamily="18" charset="0"/>
              </a:rPr>
              <a:t>This application is used to store the data of complaint raised by customers where we can add, update , delete by using CRUD operation.</a:t>
            </a:r>
            <a:endParaRPr lang="en-IN" dirty="0">
              <a:uFill>
                <a:solidFill>
                  <a:srgbClr val="666666"/>
                </a:solidFill>
              </a:uFill>
              <a:ea typeface="Droid Serif"/>
              <a:cs typeface="Times New Roman" panose="02020603050405020304" pitchFamily="18" charset="0"/>
            </a:endParaRPr>
          </a:p>
          <a:p>
            <a:pPr algn="just"/>
            <a:endParaRPr lang="en-IN" dirty="0">
              <a:effectLst/>
              <a:uFill>
                <a:solidFill>
                  <a:srgbClr val="666666"/>
                </a:solidFill>
              </a:uFill>
              <a:ea typeface="Droid Serif"/>
              <a:cs typeface="Times New Roman" panose="02020603050405020304" pitchFamily="18" charset="0"/>
            </a:endParaRPr>
          </a:p>
          <a:p>
            <a:endParaRPr lang="en-IN" dirty="0"/>
          </a:p>
        </p:txBody>
      </p:sp>
    </p:spTree>
    <p:extLst>
      <p:ext uri="{BB962C8B-B14F-4D97-AF65-F5344CB8AC3E}">
        <p14:creationId xmlns:p14="http://schemas.microsoft.com/office/powerpoint/2010/main" val="155936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A01567-B41E-415D-8E4C-B4B3AB7BD868}"/>
              </a:ext>
            </a:extLst>
          </p:cNvPr>
          <p:cNvSpPr>
            <a:spLocks noGrp="1"/>
          </p:cNvSpPr>
          <p:nvPr>
            <p:ph type="title"/>
          </p:nvPr>
        </p:nvSpPr>
        <p:spPr>
          <a:xfrm>
            <a:off x="1828636" y="607018"/>
            <a:ext cx="8911687" cy="1280890"/>
          </a:xfrm>
        </p:spPr>
        <p:txBody>
          <a:bodyPr/>
          <a:lstStyle/>
          <a:p>
            <a:r>
              <a:rPr lang="en-IN" b="1" dirty="0"/>
              <a:t>Tools used</a:t>
            </a:r>
          </a:p>
        </p:txBody>
      </p:sp>
      <p:sp>
        <p:nvSpPr>
          <p:cNvPr id="3" name="Content Placeholder 2">
            <a:extLst>
              <a:ext uri="{FF2B5EF4-FFF2-40B4-BE49-F238E27FC236}">
                <a16:creationId xmlns:a16="http://schemas.microsoft.com/office/drawing/2014/main" xmlns="" id="{BC1AE0FC-A8C6-4005-B8ED-AF70AD3B881D}"/>
              </a:ext>
            </a:extLst>
          </p:cNvPr>
          <p:cNvSpPr>
            <a:spLocks noGrp="1"/>
          </p:cNvSpPr>
          <p:nvPr>
            <p:ph idx="1"/>
          </p:nvPr>
        </p:nvSpPr>
        <p:spPr>
          <a:xfrm>
            <a:off x="1828636" y="1569578"/>
            <a:ext cx="8915400" cy="3777622"/>
          </a:xfrm>
        </p:spPr>
        <p:txBody>
          <a:bodyPr>
            <a:normAutofit/>
          </a:bodyPr>
          <a:lstStyle/>
          <a:p>
            <a:pPr marL="12700">
              <a:lnSpc>
                <a:spcPct val="150000"/>
              </a:lnSpc>
              <a:spcBef>
                <a:spcPts val="110"/>
              </a:spcBef>
            </a:pPr>
            <a:r>
              <a:rPr lang="en-US" sz="2400" b="1" u="sng" cap="all" dirty="0">
                <a:solidFill>
                  <a:schemeClr val="accent2">
                    <a:lumMod val="75000"/>
                  </a:schemeClr>
                </a:solidFill>
                <a:latin typeface="Lucida Sans" panose="020B0602030504020204" pitchFamily="34" charset="0"/>
                <a:cs typeface="Times New Roman"/>
              </a:rPr>
              <a:t>Front</a:t>
            </a:r>
            <a:r>
              <a:rPr lang="en-US" sz="2400" b="1" u="sng" cap="all" spc="-90" dirty="0">
                <a:solidFill>
                  <a:schemeClr val="accent2">
                    <a:lumMod val="75000"/>
                  </a:schemeClr>
                </a:solidFill>
                <a:latin typeface="Lucida Sans" panose="020B0602030504020204" pitchFamily="34" charset="0"/>
                <a:cs typeface="Times New Roman"/>
              </a:rPr>
              <a:t> end :</a:t>
            </a:r>
            <a:r>
              <a:rPr lang="en-US" sz="2400" dirty="0">
                <a:latin typeface="Lucida Sans" panose="020B0602030504020204" pitchFamily="34" charset="0"/>
                <a:cs typeface="Times New Roman"/>
              </a:rPr>
              <a:t> </a:t>
            </a:r>
            <a:r>
              <a:rPr lang="en-US" sz="2400" dirty="0" smtClean="0">
                <a:latin typeface="Lucida Sans" panose="020B0602030504020204" pitchFamily="34" charset="0"/>
                <a:cs typeface="Times New Roman"/>
              </a:rPr>
              <a:t>Angular</a:t>
            </a:r>
            <a:endParaRPr lang="en-US" sz="2400" dirty="0">
              <a:latin typeface="Lucida Sans" panose="020B0602030504020204" pitchFamily="34" charset="0"/>
              <a:cs typeface="Times New Roman"/>
            </a:endParaRPr>
          </a:p>
          <a:p>
            <a:pPr marL="12700">
              <a:lnSpc>
                <a:spcPct val="150000"/>
              </a:lnSpc>
            </a:pPr>
            <a:r>
              <a:rPr lang="en-US" sz="2400" b="1" u="sng" spc="-5" dirty="0" smtClean="0">
                <a:solidFill>
                  <a:schemeClr val="accent2">
                    <a:lumMod val="75000"/>
                  </a:schemeClr>
                </a:solidFill>
                <a:latin typeface="Lucida Sans" panose="020B0602030504020204" pitchFamily="34" charset="0"/>
                <a:cs typeface="Times New Roman"/>
              </a:rPr>
              <a:t>SERVER SIDE:</a:t>
            </a:r>
            <a:r>
              <a:rPr lang="en-US" sz="2400" b="1" u="sng" dirty="0">
                <a:solidFill>
                  <a:schemeClr val="accent2">
                    <a:lumMod val="75000"/>
                  </a:schemeClr>
                </a:solidFill>
                <a:latin typeface="Lucida Sans" panose="020B0602030504020204" pitchFamily="34" charset="0"/>
                <a:cs typeface="Times New Roman"/>
              </a:rPr>
              <a:t> </a:t>
            </a:r>
            <a:r>
              <a:rPr lang="en-US" sz="2400" spc="10" dirty="0" smtClean="0">
                <a:latin typeface="Lucida Sans" panose="020B0602030504020204" pitchFamily="34" charset="0"/>
                <a:cs typeface="Times New Roman"/>
              </a:rPr>
              <a:t>Spring Boot</a:t>
            </a:r>
            <a:r>
              <a:rPr lang="en-US" sz="2400" spc="-5" dirty="0" smtClean="0">
                <a:latin typeface="Lucida Sans" panose="020B0602030504020204" pitchFamily="34" charset="0"/>
                <a:cs typeface="Times New Roman"/>
              </a:rPr>
              <a:t> </a:t>
            </a:r>
            <a:endParaRPr lang="en-US" sz="2400" dirty="0" smtClean="0">
              <a:latin typeface="Lucida Sans" panose="020B0602030504020204" pitchFamily="34" charset="0"/>
              <a:cs typeface="Times New Roman"/>
            </a:endParaRPr>
          </a:p>
          <a:p>
            <a:pPr marL="12700">
              <a:lnSpc>
                <a:spcPct val="150000"/>
              </a:lnSpc>
            </a:pPr>
            <a:r>
              <a:rPr lang="en-US" sz="2400" b="1" u="sng" spc="-10" dirty="0" smtClean="0">
                <a:solidFill>
                  <a:schemeClr val="accent2">
                    <a:lumMod val="75000"/>
                  </a:schemeClr>
                </a:solidFill>
                <a:latin typeface="Lucida Sans" panose="020B0602030504020204" pitchFamily="34" charset="0"/>
                <a:cs typeface="Times New Roman"/>
              </a:rPr>
              <a:t>BACK END:</a:t>
            </a:r>
            <a:r>
              <a:rPr lang="en-US" sz="2400" b="1" u="sng" dirty="0">
                <a:solidFill>
                  <a:schemeClr val="accent2">
                    <a:lumMod val="75000"/>
                  </a:schemeClr>
                </a:solidFill>
                <a:latin typeface="Lucida Sans" panose="020B0602030504020204" pitchFamily="34" charset="0"/>
                <a:cs typeface="Times New Roman"/>
              </a:rPr>
              <a:t> </a:t>
            </a:r>
            <a:r>
              <a:rPr lang="en-US" sz="2400" spc="20" dirty="0" smtClean="0">
                <a:latin typeface="Lucida Sans" panose="020B0602030504020204" pitchFamily="34" charset="0"/>
                <a:cs typeface="Times New Roman"/>
              </a:rPr>
              <a:t>MYSQL Hibernate</a:t>
            </a:r>
            <a:endParaRPr lang="en-US" sz="2400" dirty="0" smtClean="0">
              <a:latin typeface="Lucida Sans" panose="020B0602030504020204" pitchFamily="34" charset="0"/>
              <a:cs typeface="Times New Roman"/>
            </a:endParaRPr>
          </a:p>
          <a:p>
            <a:endParaRPr lang="en-IN" sz="2400" dirty="0"/>
          </a:p>
        </p:txBody>
      </p:sp>
    </p:spTree>
    <p:extLst>
      <p:ext uri="{BB962C8B-B14F-4D97-AF65-F5344CB8AC3E}">
        <p14:creationId xmlns:p14="http://schemas.microsoft.com/office/powerpoint/2010/main" val="2133043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7CBE68-CE24-45FF-A640-E34AB0605085}"/>
              </a:ext>
            </a:extLst>
          </p:cNvPr>
          <p:cNvSpPr>
            <a:spLocks noGrp="1"/>
          </p:cNvSpPr>
          <p:nvPr>
            <p:ph type="title"/>
          </p:nvPr>
        </p:nvSpPr>
        <p:spPr>
          <a:xfrm>
            <a:off x="1434164" y="194884"/>
            <a:ext cx="9603275" cy="1563300"/>
          </a:xfrm>
        </p:spPr>
        <p:txBody>
          <a:bodyPr/>
          <a:lstStyle/>
          <a:p>
            <a:r>
              <a:rPr lang="en-IN" dirty="0"/>
              <a:t>    </a:t>
            </a:r>
            <a:br>
              <a:rPr lang="en-IN" dirty="0"/>
            </a:br>
            <a:r>
              <a:rPr lang="en-IN" b="1" dirty="0"/>
              <a:t>   </a:t>
            </a:r>
            <a:r>
              <a:rPr lang="en-IN" sz="4000" b="1" dirty="0"/>
              <a:t>Scope</a:t>
            </a:r>
          </a:p>
        </p:txBody>
      </p:sp>
      <p:sp>
        <p:nvSpPr>
          <p:cNvPr id="3" name="Content Placeholder 2">
            <a:extLst>
              <a:ext uri="{FF2B5EF4-FFF2-40B4-BE49-F238E27FC236}">
                <a16:creationId xmlns:a16="http://schemas.microsoft.com/office/drawing/2014/main" xmlns="" id="{C6E3D34E-1879-4DB1-A9A4-5BED2E487D34}"/>
              </a:ext>
            </a:extLst>
          </p:cNvPr>
          <p:cNvSpPr>
            <a:spLocks noGrp="1"/>
          </p:cNvSpPr>
          <p:nvPr>
            <p:ph idx="1"/>
          </p:nvPr>
        </p:nvSpPr>
        <p:spPr>
          <a:xfrm>
            <a:off x="1758904" y="1758184"/>
            <a:ext cx="9177928" cy="3450613"/>
          </a:xfrm>
        </p:spPr>
        <p:txBody>
          <a:bodyPr>
            <a:normAutofit/>
          </a:bodyPr>
          <a:lstStyle/>
          <a:p>
            <a:pPr marL="0" indent="0" algn="just">
              <a:buNone/>
            </a:pPr>
            <a:r>
              <a:rPr lang="en-US" sz="2000" b="0" i="0" dirty="0">
                <a:effectLst/>
                <a:latin typeface="Gotham Rounded SSm A"/>
              </a:rPr>
              <a:t>The system is a web-based application, developed using spring </a:t>
            </a:r>
            <a:r>
              <a:rPr lang="en-US" sz="2000" b="0" i="0" dirty="0" smtClean="0">
                <a:effectLst/>
                <a:latin typeface="Gotham Rounded SSm A"/>
              </a:rPr>
              <a:t>boot framework and ,</a:t>
            </a:r>
            <a:r>
              <a:rPr lang="en-US" sz="2000" dirty="0">
                <a:latin typeface="Gotham Rounded SSm A"/>
              </a:rPr>
              <a:t> </a:t>
            </a:r>
            <a:r>
              <a:rPr lang="en-US" sz="2000" dirty="0" smtClean="0">
                <a:latin typeface="Gotham Rounded SSm A"/>
              </a:rPr>
              <a:t>MYSQL</a:t>
            </a:r>
            <a:r>
              <a:rPr lang="en-US" sz="2000" b="0" i="0" dirty="0" smtClean="0">
                <a:effectLst/>
                <a:latin typeface="Gotham Rounded SSm A"/>
              </a:rPr>
              <a:t> </a:t>
            </a:r>
            <a:r>
              <a:rPr lang="en-US" sz="2000" b="0" i="0" dirty="0">
                <a:effectLst/>
                <a:latin typeface="Gotham Rounded SSm A"/>
              </a:rPr>
              <a:t>as a backend and angular as a front-end that performs the following functions:</a:t>
            </a:r>
          </a:p>
          <a:p>
            <a:pPr marL="0" indent="0" algn="just">
              <a:buNone/>
            </a:pPr>
            <a:r>
              <a:rPr lang="en-US" sz="2000" b="0" i="0" dirty="0">
                <a:effectLst/>
                <a:latin typeface="Gotham Rounded SSm A"/>
              </a:rPr>
              <a:t>Enables the Administrator to create and manages the lifecycle of different types of users</a:t>
            </a:r>
          </a:p>
          <a:p>
            <a:pPr algn="just">
              <a:buFont typeface="Arial" panose="020B0604020202020204" pitchFamily="34" charset="0"/>
              <a:buChar char="•"/>
            </a:pPr>
            <a:r>
              <a:rPr lang="en-US" sz="2000" b="0" i="0" dirty="0">
                <a:effectLst/>
                <a:latin typeface="Gotham Rounded SSm A"/>
              </a:rPr>
              <a:t>Customer</a:t>
            </a:r>
          </a:p>
          <a:p>
            <a:pPr algn="just">
              <a:buFont typeface="Arial" panose="020B0604020202020204" pitchFamily="34" charset="0"/>
              <a:buChar char="•"/>
            </a:pPr>
            <a:r>
              <a:rPr lang="en-US" sz="2000" b="0" i="0" dirty="0">
                <a:effectLst/>
                <a:latin typeface="Gotham Rounded SSm A"/>
              </a:rPr>
              <a:t>Manager</a:t>
            </a:r>
          </a:p>
          <a:p>
            <a:pPr algn="just">
              <a:buFont typeface="Arial" panose="020B0604020202020204" pitchFamily="34" charset="0"/>
              <a:buChar char="•"/>
            </a:pPr>
            <a:r>
              <a:rPr lang="en-US" sz="2000" b="0" i="0" dirty="0">
                <a:effectLst/>
                <a:latin typeface="Gotham Rounded SSm A"/>
              </a:rPr>
              <a:t>Engineer</a:t>
            </a:r>
          </a:p>
          <a:p>
            <a:pPr marL="0" indent="0" algn="l">
              <a:buNone/>
            </a:pPr>
            <a:endParaRPr lang="en-US" b="0" i="0" dirty="0">
              <a:solidFill>
                <a:srgbClr val="4D575D"/>
              </a:solidFill>
              <a:effectLst/>
              <a:latin typeface="Gotham Rounded SSm A"/>
            </a:endParaRPr>
          </a:p>
          <a:p>
            <a:endParaRPr lang="en-IN" dirty="0"/>
          </a:p>
        </p:txBody>
      </p:sp>
    </p:spTree>
    <p:extLst>
      <p:ext uri="{BB962C8B-B14F-4D97-AF65-F5344CB8AC3E}">
        <p14:creationId xmlns:p14="http://schemas.microsoft.com/office/powerpoint/2010/main" val="25715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7CBE68-CE24-45FF-A640-E34AB0605085}"/>
              </a:ext>
            </a:extLst>
          </p:cNvPr>
          <p:cNvSpPr>
            <a:spLocks noGrp="1"/>
          </p:cNvSpPr>
          <p:nvPr>
            <p:ph type="title"/>
          </p:nvPr>
        </p:nvSpPr>
        <p:spPr>
          <a:xfrm>
            <a:off x="1690861" y="0"/>
            <a:ext cx="9603275" cy="1260909"/>
          </a:xfrm>
        </p:spPr>
        <p:txBody>
          <a:bodyPr>
            <a:normAutofit/>
          </a:bodyPr>
          <a:lstStyle/>
          <a:p>
            <a:r>
              <a:rPr lang="en-IN" b="1" dirty="0"/>
              <a:t/>
            </a:r>
            <a:br>
              <a:rPr lang="en-IN" b="1" dirty="0"/>
            </a:br>
            <a:r>
              <a:rPr lang="en-IN" sz="4000" b="1" dirty="0"/>
              <a:t>Scope</a:t>
            </a:r>
          </a:p>
        </p:txBody>
      </p:sp>
      <p:sp>
        <p:nvSpPr>
          <p:cNvPr id="3" name="Content Placeholder 2">
            <a:extLst>
              <a:ext uri="{FF2B5EF4-FFF2-40B4-BE49-F238E27FC236}">
                <a16:creationId xmlns:a16="http://schemas.microsoft.com/office/drawing/2014/main" xmlns="" id="{C6E3D34E-1879-4DB1-A9A4-5BED2E487D34}"/>
              </a:ext>
            </a:extLst>
          </p:cNvPr>
          <p:cNvSpPr>
            <a:spLocks noGrp="1"/>
          </p:cNvSpPr>
          <p:nvPr>
            <p:ph idx="1"/>
          </p:nvPr>
        </p:nvSpPr>
        <p:spPr>
          <a:xfrm>
            <a:off x="1768816" y="1646490"/>
            <a:ext cx="8915400" cy="3777622"/>
          </a:xfrm>
        </p:spPr>
        <p:txBody>
          <a:bodyPr>
            <a:normAutofit/>
          </a:bodyPr>
          <a:lstStyle/>
          <a:p>
            <a:pPr algn="just">
              <a:buFont typeface="Arial" panose="020B0604020202020204" pitchFamily="34" charset="0"/>
              <a:buChar char="•"/>
            </a:pPr>
            <a:r>
              <a:rPr lang="en-US" b="0" i="0" dirty="0" smtClean="0">
                <a:effectLst/>
                <a:latin typeface="Gotham Rounded SSm A"/>
              </a:rPr>
              <a:t>Enables </a:t>
            </a:r>
            <a:r>
              <a:rPr lang="en-US" b="0" i="0" dirty="0">
                <a:effectLst/>
                <a:latin typeface="Gotham Rounded SSm A"/>
              </a:rPr>
              <a:t>the </a:t>
            </a:r>
            <a:r>
              <a:rPr lang="en-US" b="0" i="0" dirty="0" smtClean="0">
                <a:effectLst/>
                <a:latin typeface="Gotham Rounded SSm A"/>
              </a:rPr>
              <a:t>Customers </a:t>
            </a:r>
            <a:r>
              <a:rPr lang="en-US" b="0" i="0" dirty="0">
                <a:effectLst/>
                <a:latin typeface="Gotham Rounded SSm A"/>
              </a:rPr>
              <a:t>to login to the portal to raise and track complaints related </a:t>
            </a:r>
            <a:r>
              <a:rPr lang="en-US" b="0" i="0" dirty="0" smtClean="0">
                <a:effectLst/>
                <a:latin typeface="Gotham Rounded SSm A"/>
              </a:rPr>
              <a:t>to </a:t>
            </a:r>
            <a:r>
              <a:rPr lang="en-US" b="0" i="0" dirty="0">
                <a:effectLst/>
                <a:latin typeface="Gotham Rounded SSm A"/>
              </a:rPr>
              <a:t>the services availed by them</a:t>
            </a:r>
          </a:p>
          <a:p>
            <a:pPr algn="just">
              <a:buFont typeface="Arial" panose="020B0604020202020204" pitchFamily="34" charset="0"/>
              <a:buChar char="•"/>
            </a:pPr>
            <a:r>
              <a:rPr lang="en-US" b="0" i="0" dirty="0" smtClean="0">
                <a:effectLst/>
                <a:latin typeface="Gotham Rounded SSm A"/>
              </a:rPr>
              <a:t>Enables </a:t>
            </a:r>
            <a:r>
              <a:rPr lang="en-US" b="0" i="0" dirty="0">
                <a:effectLst/>
                <a:latin typeface="Gotham Rounded SSm A"/>
              </a:rPr>
              <a:t>the </a:t>
            </a:r>
            <a:r>
              <a:rPr lang="en-US" dirty="0" smtClean="0">
                <a:latin typeface="Gotham Rounded SSm A"/>
              </a:rPr>
              <a:t>M</a:t>
            </a:r>
            <a:r>
              <a:rPr lang="en-US" b="0" i="0" dirty="0" smtClean="0">
                <a:effectLst/>
                <a:latin typeface="Gotham Rounded SSm A"/>
              </a:rPr>
              <a:t>anager </a:t>
            </a:r>
            <a:r>
              <a:rPr lang="en-US" b="0" i="0" dirty="0">
                <a:effectLst/>
                <a:latin typeface="Gotham Rounded SSm A"/>
              </a:rPr>
              <a:t>to login, view the complaints raised by the customers and </a:t>
            </a:r>
            <a:r>
              <a:rPr lang="en-US" b="0" i="0" dirty="0" smtClean="0">
                <a:effectLst/>
                <a:latin typeface="Gotham Rounded SSm A"/>
              </a:rPr>
              <a:t>                                          assign the ticket to the engineers based on the PIN Code</a:t>
            </a:r>
          </a:p>
          <a:p>
            <a:pPr algn="just">
              <a:buFont typeface="Arial" panose="020B0604020202020204" pitchFamily="34" charset="0"/>
              <a:buChar char="•"/>
            </a:pPr>
            <a:r>
              <a:rPr lang="en-US" b="0" i="0" dirty="0" smtClean="0">
                <a:effectLst/>
                <a:latin typeface="Gotham Rounded SSm A"/>
              </a:rPr>
              <a:t>Enables </a:t>
            </a:r>
            <a:r>
              <a:rPr lang="en-US" b="0" i="0" dirty="0">
                <a:effectLst/>
                <a:latin typeface="Gotham Rounded SSm A"/>
              </a:rPr>
              <a:t>the </a:t>
            </a:r>
            <a:r>
              <a:rPr lang="en-US" b="0" i="0" dirty="0" smtClean="0">
                <a:effectLst/>
                <a:latin typeface="Gotham Rounded SSm A"/>
              </a:rPr>
              <a:t>Engineers </a:t>
            </a:r>
            <a:r>
              <a:rPr lang="en-US" b="0" i="0" dirty="0">
                <a:effectLst/>
                <a:latin typeface="Gotham Rounded SSm A"/>
              </a:rPr>
              <a:t>to pick up the tickets, work on them, enter the status of the</a:t>
            </a:r>
          </a:p>
          <a:p>
            <a:pPr marL="0" indent="0">
              <a:buNone/>
            </a:pPr>
            <a:r>
              <a:rPr lang="en-US" dirty="0">
                <a:latin typeface="Gotham Rounded SSm A"/>
              </a:rPr>
              <a:t>     </a:t>
            </a:r>
            <a:r>
              <a:rPr lang="en-US" b="0" i="0" dirty="0" smtClean="0">
                <a:effectLst/>
                <a:latin typeface="Gotham Rounded SSm A"/>
              </a:rPr>
              <a:t>task</a:t>
            </a:r>
            <a:r>
              <a:rPr lang="en-US" b="0" i="0" dirty="0">
                <a:effectLst/>
                <a:latin typeface="Gotham Rounded SSm A"/>
              </a:rPr>
              <a:t>. They can also re-assign it to the Field Workers if they cannot resolve it </a:t>
            </a:r>
            <a:r>
              <a:rPr lang="en-US" b="0" i="0" dirty="0" smtClean="0">
                <a:effectLst/>
                <a:latin typeface="Gotham Rounded SSm A"/>
              </a:rPr>
              <a:t>from  </a:t>
            </a:r>
          </a:p>
          <a:p>
            <a:pPr marL="0" indent="0">
              <a:buNone/>
            </a:pPr>
            <a:r>
              <a:rPr lang="en-US" dirty="0">
                <a:latin typeface="Gotham Rounded SSm A"/>
              </a:rPr>
              <a:t> </a:t>
            </a:r>
            <a:r>
              <a:rPr lang="en-US" dirty="0" smtClean="0">
                <a:latin typeface="Gotham Rounded SSm A"/>
              </a:rPr>
              <a:t>    the data center.</a:t>
            </a:r>
            <a:endParaRPr lang="en-IN" dirty="0"/>
          </a:p>
        </p:txBody>
      </p:sp>
    </p:spTree>
    <p:extLst>
      <p:ext uri="{BB962C8B-B14F-4D97-AF65-F5344CB8AC3E}">
        <p14:creationId xmlns:p14="http://schemas.microsoft.com/office/powerpoint/2010/main" val="1989880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888" y="530106"/>
            <a:ext cx="8911687" cy="1280890"/>
          </a:xfrm>
        </p:spPr>
        <p:txBody>
          <a:bodyPr/>
          <a:lstStyle/>
          <a:p>
            <a:r>
              <a:rPr lang="en-US" b="1" dirty="0" smtClean="0"/>
              <a:t>Class Diagram</a:t>
            </a:r>
            <a:endParaRPr lang="en-IN"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7364" y="1256231"/>
            <a:ext cx="8750894" cy="5204389"/>
          </a:xfrm>
        </p:spPr>
      </p:pic>
    </p:spTree>
    <p:extLst>
      <p:ext uri="{BB962C8B-B14F-4D97-AF65-F5344CB8AC3E}">
        <p14:creationId xmlns:p14="http://schemas.microsoft.com/office/powerpoint/2010/main" val="321428658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1139</TotalTime>
  <Words>895</Words>
  <Application>Microsoft Office PowerPoint</Application>
  <PresentationFormat>Widescreen</PresentationFormat>
  <Paragraphs>83</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Century Gothic</vt:lpstr>
      <vt:lpstr>Droid Serif</vt:lpstr>
      <vt:lpstr>Gotham Rounded SSm A</vt:lpstr>
      <vt:lpstr>Lucida Sans</vt:lpstr>
      <vt:lpstr>Oswald</vt:lpstr>
      <vt:lpstr>Times New Roman</vt:lpstr>
      <vt:lpstr>Wingdings</vt:lpstr>
      <vt:lpstr>Wingdings 3</vt:lpstr>
      <vt:lpstr>Wisp</vt:lpstr>
      <vt:lpstr>Complaint Redressal System</vt:lpstr>
      <vt:lpstr>Team members</vt:lpstr>
      <vt:lpstr>Contents</vt:lpstr>
      <vt:lpstr>Objectives</vt:lpstr>
      <vt:lpstr>Introduction</vt:lpstr>
      <vt:lpstr>Tools used</vt:lpstr>
      <vt:lpstr>        Scope</vt:lpstr>
      <vt:lpstr> Scope</vt:lpstr>
      <vt:lpstr>Class Diagram</vt:lpstr>
      <vt:lpstr>ER diagram</vt:lpstr>
      <vt:lpstr>Use case diagram</vt:lpstr>
      <vt:lpstr>Tasks Performed By Admin</vt:lpstr>
      <vt:lpstr>Tasks Performed by Customer</vt:lpstr>
      <vt:lpstr>Tasks Performed by Manager</vt:lpstr>
      <vt:lpstr>Tasks Performed by Engineer</vt:lpstr>
      <vt:lpstr>Advantages</vt:lpstr>
      <vt:lpstr>Output screenshots</vt:lpstr>
      <vt:lpstr>Admin can access the Customer , Manager and Engineer</vt:lpstr>
      <vt:lpstr>PowerPoint Presentation</vt:lpstr>
      <vt:lpstr>Manager can see the list of ticket and Assign to engineer</vt:lpstr>
      <vt:lpstr>PowerPoint Presentation</vt:lpstr>
      <vt:lpstr>PowerPoint Presentation</vt:lpstr>
      <vt:lpstr>PowerPoint Presentation</vt:lpstr>
      <vt:lpstr>Conclusion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Complaint redressal                system</dc:title>
  <dc:creator>RAHUL K</dc:creator>
  <cp:lastModifiedBy>HP</cp:lastModifiedBy>
  <cp:revision>46</cp:revision>
  <dcterms:created xsi:type="dcterms:W3CDTF">2022-03-26T08:48:26Z</dcterms:created>
  <dcterms:modified xsi:type="dcterms:W3CDTF">2022-03-29T04:42:35Z</dcterms:modified>
</cp:coreProperties>
</file>